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982" r:id="rId5"/>
    <p:sldId id="979" r:id="rId6"/>
  </p:sldIdLst>
  <p:sldSz cx="12192000" cy="6858000"/>
  <p:notesSz cx="7010400" cy="92964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15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03168-B49E-447C-9902-974E77D2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CBC1C3-A61C-4C76-8BA2-B68725020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A49C2-313C-41F5-9786-B437D36B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1841BD-50D3-4B28-BA0F-D0751393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2DE510-2034-4B3F-B80B-42B5AEDF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73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F6951-0DAA-4A1A-8FC0-2D0BEB4B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1B35C4-691E-4807-9525-8740B79C4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84F66-5545-4E7F-8417-730B84A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D1080-75C1-429F-B8B1-7B236F65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F9AF8-03E5-4E02-BDD4-E025E2D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4343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5530C5-C550-4B43-A34D-915CFF297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6817E-6607-4088-8FB2-DED214E8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DC4AA-5BFF-4DD3-A044-0356D1EE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A5FCC-C847-4932-BAE6-5A63B1C8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2325BA-4B13-4A97-9ECC-C40DFF12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4903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5C49B-E7CD-4078-A65B-1032ECD5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92073-A798-4348-85A9-EC687E4DE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4FE5B-71E9-4B8E-B691-1EB18F85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22316-7EEA-4FCA-8EFB-4A3BB697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9D9D7-1972-493B-985C-2F81DA3A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8109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A8C9-13CD-42A4-8B82-1049A0E8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9B8853-D216-4948-8769-AC5FE5B2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BF044-AC89-4267-92B2-8AA5723E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E2BD0-020A-48B1-88D1-77D7E13D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D9E98-960D-42FF-8D8E-EBFD3807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082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4A252-C462-4E63-853E-60C82F6C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E4564-C062-4C91-93E0-2ED484CB6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8A26F6-BD4B-448F-8D42-17DA69A62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857E89-9A71-4C37-9E5B-AABD933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9619E3-1E46-4603-953A-35623177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CE9178-7B9E-46FA-90B4-57675E64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5566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53DC-DEAB-4E68-8309-6227C512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FF93B7-874B-40E1-8A36-79DA96E4C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DD857B-9FB4-4862-8CA3-8F6267CE4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E3AAEA-F2E3-45E8-815F-CCDE35310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C5D834-4C79-4F55-92E0-7F77ED56D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6E81A5-26FA-454B-B8D1-639BD73D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07A0F5-6F54-48C2-9FFC-A9D8C49C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E171E9-CBFF-45B0-95F6-7843ECC2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63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E4996-121B-4C3F-A430-D3B22940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A73020-ECE6-415D-9DEF-4F73A279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786C6C-D12B-468A-8D32-74DD3690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6AA9BE-1F60-48C5-B31F-9AD51C46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3806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9F6EAE-C205-4839-BB77-C4A39E1E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7438A1-B894-4905-8234-A70C455A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CC2645-F359-4B97-9A61-E3AE430E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5269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9001B-0ACB-45D5-A237-72B92501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C7E1A-8E6B-42B1-A940-02BC6CE8C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B210EA-23F8-49F0-ABC5-9BE673E91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AC66EB-86C1-4ADF-8DFB-2B757F22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04D46C-9745-479A-9A37-0259245F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4C0C7A-E7A4-4F1D-BB8A-98303C46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508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FAA22-D197-48E0-B97B-F34E2291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5A28A7-C918-4AEB-88AA-34907166F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66151-E62C-4933-A75B-22B3C688A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090E0B-8F1D-4CA0-9D98-75EDF34F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F48125-C9D3-487F-A4C0-C90020A0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926081-4F07-47A9-8B75-73514305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5103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876FDA-3A7C-4D9F-9736-287C7944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A5C374-AEBF-45EB-8795-0B478135A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06B92-6A31-4755-907C-BC2E63897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50F979-A102-457D-8AFC-02B6E3B62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82012-BAB9-45E1-9805-B74809FC6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461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6B8C93-D0CC-425D-BFE4-5E60DCB2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54" y="0"/>
            <a:ext cx="12303853" cy="699952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C64019F-E0BC-4247-AC8E-24B02C49E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8429" y="6116088"/>
            <a:ext cx="1952625" cy="419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F0ED78E-CEB7-40BE-BBFE-E4327F6F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062-D7D6-4DDE-BC95-3807BE462608}" type="slidenum">
              <a:rPr lang="es-CO" smtClean="0"/>
              <a:t>1</a:t>
            </a:fld>
            <a:endParaRPr lang="es-CO" dirty="0"/>
          </a:p>
        </p:txBody>
      </p:sp>
      <p:sp>
        <p:nvSpPr>
          <p:cNvPr id="65" name="6 Rectángulo">
            <a:extLst>
              <a:ext uri="{FF2B5EF4-FFF2-40B4-BE49-F238E27FC236}">
                <a16:creationId xmlns:a16="http://schemas.microsoft.com/office/drawing/2014/main" id="{4D5097A6-D6F8-42D1-AE78-10C8279C383B}"/>
              </a:ext>
            </a:extLst>
          </p:cNvPr>
          <p:cNvSpPr/>
          <p:nvPr/>
        </p:nvSpPr>
        <p:spPr>
          <a:xfrm>
            <a:off x="406414" y="87025"/>
            <a:ext cx="107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Proyecto: </a:t>
            </a:r>
            <a:r>
              <a:rPr lang="es-ES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Mantenimiento, mejoramiento y conservación de la infraestructura física general en el establecimiento EPMSC ROLDANILLO</a:t>
            </a:r>
            <a:endParaRPr lang="es-CO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66" name="Rectangle 181">
            <a:extLst>
              <a:ext uri="{FF2B5EF4-FFF2-40B4-BE49-F238E27FC236}">
                <a16:creationId xmlns:a16="http://schemas.microsoft.com/office/drawing/2014/main" id="{2B5DF3D7-9E71-4908-AA98-3FC64CEFE3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0055" y="900597"/>
            <a:ext cx="5296069" cy="288032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AVANCES A LA FECHA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Rectangle 181">
            <a:extLst>
              <a:ext uri="{FF2B5EF4-FFF2-40B4-BE49-F238E27FC236}">
                <a16:creationId xmlns:a16="http://schemas.microsoft.com/office/drawing/2014/main" id="{069615B7-E6C7-4405-9B40-3470C0549B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79436" y="920534"/>
            <a:ext cx="5138002" cy="288032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 ADICIONALES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Rectangle 181">
            <a:extLst>
              <a:ext uri="{FF2B5EF4-FFF2-40B4-BE49-F238E27FC236}">
                <a16:creationId xmlns:a16="http://schemas.microsoft.com/office/drawing/2014/main" id="{410996BB-78EE-4B0F-8E66-810EA7EAC7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0055" y="3580931"/>
            <a:ext cx="5289710" cy="195615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GRÁFICAS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CuadroTexto 42">
            <a:extLst>
              <a:ext uri="{FF2B5EF4-FFF2-40B4-BE49-F238E27FC236}">
                <a16:creationId xmlns:a16="http://schemas.microsoft.com/office/drawing/2014/main" id="{AC432C62-40A8-4BD1-8CD5-EEC02CC3E30E}"/>
              </a:ext>
            </a:extLst>
          </p:cNvPr>
          <p:cNvSpPr txBox="1"/>
          <p:nvPr/>
        </p:nvSpPr>
        <p:spPr>
          <a:xfrm>
            <a:off x="400056" y="1188629"/>
            <a:ext cx="5296068" cy="2308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realizó visita de seguimiento el día 26 de Agosto de 2019, donde participo  Dirección del establecimiento , INPEC, USPEC, ENTERRITORIO , Interventoría y Contratista de Obra. Se visita cada uno de los frentes intervenidos, dejando observaciones por atender, entre estas los acabados en área de sanidad.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Mediante acta del 3 de septiembre se da prioridad a los acabados en área de sanidad, se modifica el contrato de interventoría y obra adicionando y prorrogando la ejecución.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etapa de ejecución culmino el pasado  12 de octubre de 2019.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419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Actualmente presente un avance programado del 100% versus un avance ejecutado del 100%.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419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USPEC, presenta observaciones de acuerdo a visita realizada el 17 de octubre, se socializaron con Interventoría y Contratista, se solicita atender y justificar estas observaciones.</a:t>
            </a:r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esta coordinando visita para toma de decisiones en campo de acuerdo a las observaciones remitidas.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CO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28 CuadroTexto">
            <a:extLst>
              <a:ext uri="{FF2B5EF4-FFF2-40B4-BE49-F238E27FC236}">
                <a16:creationId xmlns:a16="http://schemas.microsoft.com/office/drawing/2014/main" id="{3F268D2D-2D0B-4DD3-A4D9-C9E63D4237F5}"/>
              </a:ext>
            </a:extLst>
          </p:cNvPr>
          <p:cNvSpPr txBox="1"/>
          <p:nvPr/>
        </p:nvSpPr>
        <p:spPr>
          <a:xfrm>
            <a:off x="5779436" y="1297203"/>
            <a:ext cx="5138002" cy="11695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resultado del alcance de ejecución propuesto objeto de la etapa 1, el siguiente:</a:t>
            </a:r>
          </a:p>
          <a:p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Demolición Alojamiento Internos Celdas 1 al 5.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Edificio Bloque de Celdas Internos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419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Cubierta – Desmonte y montaje.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1" name="Tabla 70">
            <a:extLst>
              <a:ext uri="{FF2B5EF4-FFF2-40B4-BE49-F238E27FC236}">
                <a16:creationId xmlns:a16="http://schemas.microsoft.com/office/drawing/2014/main" id="{BC7B6480-6DE2-4E90-BDA2-6B53DF40C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3688"/>
              </p:ext>
            </p:extLst>
          </p:nvPr>
        </p:nvGraphicFramePr>
        <p:xfrm>
          <a:off x="5863430" y="2750432"/>
          <a:ext cx="5138002" cy="32616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5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322">
                <a:tc>
                  <a:txBody>
                    <a:bodyPr/>
                    <a:lstStyle/>
                    <a:p>
                      <a:pPr algn="l"/>
                      <a:r>
                        <a:rPr lang="es-CO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Estado del proyecto </a:t>
                      </a:r>
                      <a:endParaRPr lang="es-CO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015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Ejecución</a:t>
                      </a:r>
                      <a:r>
                        <a:rPr lang="es-CO" sz="10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s-CO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0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pPr algn="just"/>
                      <a:r>
                        <a:rPr lang="es-CO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Inicio etapa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 mayo de 2018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pPr algn="just"/>
                      <a:r>
                        <a:rPr lang="es-CO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Terminación etapa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 julio de 2018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pPr algn="just"/>
                      <a:r>
                        <a:rPr lang="es-CO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Inicio etapa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octubre de 2018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26678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pPr algn="just"/>
                      <a:r>
                        <a:rPr lang="es-CO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Terminación etapa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OCTUBRE de 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669931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r>
                        <a:rPr lang="es-CO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Ejecutor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ENTERRITORIO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Presupuesto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$ 890.299.799</a:t>
                      </a:r>
                      <a:endParaRPr lang="es-CO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r>
                        <a:rPr lang="es-CO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Avance financiero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88.02%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086">
                <a:tc>
                  <a:txBody>
                    <a:bodyPr/>
                    <a:lstStyle/>
                    <a:p>
                      <a:r>
                        <a:rPr lang="es-CO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Avance de ejecución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obra.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55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CO" sz="1000" kern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Observaciones</a:t>
                      </a:r>
                      <a:endParaRPr lang="es-CO" sz="1000" b="1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419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2" name="Imagen 71">
            <a:extLst>
              <a:ext uri="{FF2B5EF4-FFF2-40B4-BE49-F238E27FC236}">
                <a16:creationId xmlns:a16="http://schemas.microsoft.com/office/drawing/2014/main" id="{C55D77DC-AB1E-4DC7-8750-A7BF04B92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113" y="3952225"/>
            <a:ext cx="1458467" cy="2027168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9972EE2E-9602-42F5-B810-872F81D34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14" y="3952225"/>
            <a:ext cx="1458467" cy="2005177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290147B1-9A7F-483E-A863-4D9234081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981" y="3952225"/>
            <a:ext cx="1458467" cy="2005177"/>
          </a:xfrm>
          <a:prstGeom prst="rect">
            <a:avLst/>
          </a:prstGeom>
        </p:spPr>
      </p:pic>
      <p:sp>
        <p:nvSpPr>
          <p:cNvPr id="75" name="19 CuadroTexto">
            <a:extLst>
              <a:ext uri="{FF2B5EF4-FFF2-40B4-BE49-F238E27FC236}">
                <a16:creationId xmlns:a16="http://schemas.microsoft.com/office/drawing/2014/main" id="{4C35BB57-AF2E-47DA-9946-1C8E18EED93B}"/>
              </a:ext>
            </a:extLst>
          </p:cNvPr>
          <p:cNvSpPr txBox="1"/>
          <p:nvPr/>
        </p:nvSpPr>
        <p:spPr>
          <a:xfrm>
            <a:off x="359822" y="554898"/>
            <a:ext cx="80910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Descripción: DAR CUMPLIMIENTO A LA SENTENCIA FALLO T-762 </a:t>
            </a:r>
            <a:endParaRPr lang="es-CO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6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6B8C93-D0CC-425D-BFE4-5E60DCB2C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44"/>
            <a:ext cx="12192000" cy="6999528"/>
          </a:xfrm>
          <a:prstGeom prst="rect">
            <a:avLst/>
          </a:prstGeom>
          <a:noFill/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C64019F-E0BC-4247-AC8E-24B02C49E3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58429" y="6116088"/>
            <a:ext cx="1952625" cy="419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F0ED78E-CEB7-40BE-BBFE-E4327F6F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062-D7D6-4DDE-BC95-3807BE462608}" type="slidenum">
              <a:rPr lang="es-CO" smtClean="0"/>
              <a:t>2</a:t>
            </a:fld>
            <a:endParaRPr lang="es-CO" dirty="0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E06E5D28-8383-4A65-95CA-0186998376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192" y="6274768"/>
            <a:ext cx="31115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Desviación en días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frente proyección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59B87256-EEC0-438C-9ED1-CCAD7F5827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13945" y="6613330"/>
            <a:ext cx="932495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30</a:t>
            </a: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5173BC2F-D0DD-45F6-BF24-87B33BCA1B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94937" y="6602877"/>
            <a:ext cx="36027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0</a:t>
            </a:r>
          </a:p>
        </p:txBody>
      </p:sp>
      <p:sp>
        <p:nvSpPr>
          <p:cNvPr id="50" name="Rectangle 178">
            <a:extLst>
              <a:ext uri="{FF2B5EF4-FFF2-40B4-BE49-F238E27FC236}">
                <a16:creationId xmlns:a16="http://schemas.microsoft.com/office/drawing/2014/main" id="{25E88758-C0C4-463D-8D44-42E974BC82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896" y="5681569"/>
            <a:ext cx="2783274" cy="43564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lIns="45720" tIns="91440" rIns="4572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Tx/>
              <a:buChar char="-"/>
            </a:pPr>
            <a:r>
              <a:rPr lang="es-CO" sz="800"/>
              <a:t>ANRDES TRASLAVIÑA/ </a:t>
            </a:r>
            <a:r>
              <a:rPr lang="es-CO" sz="800" dirty="0"/>
              <a:t>Supervisor </a:t>
            </a:r>
            <a:r>
              <a:rPr lang="es-CO" sz="800" dirty="0" err="1"/>
              <a:t>Enterritorio</a:t>
            </a:r>
            <a:endParaRPr lang="es-CO" sz="800" dirty="0"/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Tx/>
              <a:buChar char="-"/>
            </a:pPr>
            <a:r>
              <a:rPr lang="es-CO" sz="800" dirty="0"/>
              <a:t>5940407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Tx/>
              <a:buChar char="-"/>
            </a:pPr>
            <a:endParaRPr lang="es-CO" sz="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3" name="2 Grupo">
            <a:extLst>
              <a:ext uri="{FF2B5EF4-FFF2-40B4-BE49-F238E27FC236}">
                <a16:creationId xmlns:a16="http://schemas.microsoft.com/office/drawing/2014/main" id="{0A436F5C-B563-4DEB-9D73-AE3BB0E9202E}"/>
              </a:ext>
            </a:extLst>
          </p:cNvPr>
          <p:cNvGrpSpPr/>
          <p:nvPr/>
        </p:nvGrpSpPr>
        <p:grpSpPr>
          <a:xfrm>
            <a:off x="7618633" y="6205413"/>
            <a:ext cx="1700032" cy="384758"/>
            <a:chOff x="7164287" y="6381328"/>
            <a:chExt cx="1404770" cy="360040"/>
          </a:xfrm>
        </p:grpSpPr>
        <p:sp>
          <p:nvSpPr>
            <p:cNvPr id="64" name="Rectángulo redondeado 31">
              <a:extLst>
                <a:ext uri="{FF2B5EF4-FFF2-40B4-BE49-F238E27FC236}">
                  <a16:creationId xmlns:a16="http://schemas.microsoft.com/office/drawing/2014/main" id="{79DBC480-27B0-4336-8DCC-22829C460735}"/>
                </a:ext>
              </a:extLst>
            </p:cNvPr>
            <p:cNvSpPr/>
            <p:nvPr/>
          </p:nvSpPr>
          <p:spPr>
            <a:xfrm>
              <a:off x="7164287" y="6453336"/>
              <a:ext cx="1298901" cy="2880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65" name="26 Elipse">
              <a:extLst>
                <a:ext uri="{FF2B5EF4-FFF2-40B4-BE49-F238E27FC236}">
                  <a16:creationId xmlns:a16="http://schemas.microsoft.com/office/drawing/2014/main" id="{135BF92E-70F9-4542-9F4B-FA28FFF96CED}"/>
                </a:ext>
              </a:extLst>
            </p:cNvPr>
            <p:cNvSpPr/>
            <p:nvPr/>
          </p:nvSpPr>
          <p:spPr>
            <a:xfrm>
              <a:off x="7968702" y="6529816"/>
              <a:ext cx="176401" cy="151200"/>
            </a:xfrm>
            <a:prstGeom prst="ellipse">
              <a:avLst/>
            </a:prstGeom>
            <a:solidFill>
              <a:srgbClr val="327E4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66" name="32 Elipse">
              <a:extLst>
                <a:ext uri="{FF2B5EF4-FFF2-40B4-BE49-F238E27FC236}">
                  <a16:creationId xmlns:a16="http://schemas.microsoft.com/office/drawing/2014/main" id="{2975A682-145F-4185-A02E-607145390970}"/>
                </a:ext>
              </a:extLst>
            </p:cNvPr>
            <p:cNvSpPr/>
            <p:nvPr/>
          </p:nvSpPr>
          <p:spPr>
            <a:xfrm>
              <a:off x="8244407" y="6529816"/>
              <a:ext cx="176401" cy="151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67" name="1 Rectángulo">
              <a:extLst>
                <a:ext uri="{FF2B5EF4-FFF2-40B4-BE49-F238E27FC236}">
                  <a16:creationId xmlns:a16="http://schemas.microsoft.com/office/drawing/2014/main" id="{B17A7465-E55C-4172-A518-B72CBC88816B}"/>
                </a:ext>
              </a:extLst>
            </p:cNvPr>
            <p:cNvSpPr/>
            <p:nvPr/>
          </p:nvSpPr>
          <p:spPr>
            <a:xfrm>
              <a:off x="7335864" y="6381328"/>
              <a:ext cx="987770" cy="172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s-CO" sz="600" b="1" cap="all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semáforo</a:t>
              </a:r>
            </a:p>
          </p:txBody>
        </p:sp>
        <p:sp>
          <p:nvSpPr>
            <p:cNvPr id="68" name="34 Rectángulo">
              <a:extLst>
                <a:ext uri="{FF2B5EF4-FFF2-40B4-BE49-F238E27FC236}">
                  <a16:creationId xmlns:a16="http://schemas.microsoft.com/office/drawing/2014/main" id="{7DF525E9-28A4-4DE0-ACE9-D7FBCF894A60}"/>
                </a:ext>
              </a:extLst>
            </p:cNvPr>
            <p:cNvSpPr/>
            <p:nvPr/>
          </p:nvSpPr>
          <p:spPr>
            <a:xfrm>
              <a:off x="8101513" y="6497501"/>
              <a:ext cx="467544" cy="201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s-CO" sz="800" b="1" cap="all" dirty="0">
                  <a:solidFill>
                    <a:prstClr val="black"/>
                  </a:solidFill>
                  <a:latin typeface="Arial" pitchFamily="34" charset="0"/>
                  <a:ea typeface="Verdana" panose="020B0604030504040204" pitchFamily="34" charset="0"/>
                  <a:cs typeface="Arial" pitchFamily="34" charset="0"/>
                </a:rPr>
                <a:t>N/A</a:t>
              </a:r>
            </a:p>
          </p:txBody>
        </p:sp>
      </p:grpSp>
      <p:sp>
        <p:nvSpPr>
          <p:cNvPr id="70" name="149 Extracto">
            <a:extLst>
              <a:ext uri="{FF2B5EF4-FFF2-40B4-BE49-F238E27FC236}">
                <a16:creationId xmlns:a16="http://schemas.microsoft.com/office/drawing/2014/main" id="{B1EEB487-4E3B-4A83-87AF-0D6BD2545306}"/>
              </a:ext>
            </a:extLst>
          </p:cNvPr>
          <p:cNvSpPr/>
          <p:nvPr/>
        </p:nvSpPr>
        <p:spPr>
          <a:xfrm>
            <a:off x="7772346" y="6360668"/>
            <a:ext cx="176400" cy="151200"/>
          </a:xfrm>
          <a:prstGeom prst="flowChartExtra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1" name="150 Proceso">
            <a:extLst>
              <a:ext uri="{FF2B5EF4-FFF2-40B4-BE49-F238E27FC236}">
                <a16:creationId xmlns:a16="http://schemas.microsoft.com/office/drawing/2014/main" id="{3FBFCC2E-CF3D-4F21-AA6D-E56C52A0D3C7}"/>
              </a:ext>
            </a:extLst>
          </p:cNvPr>
          <p:cNvSpPr/>
          <p:nvPr/>
        </p:nvSpPr>
        <p:spPr>
          <a:xfrm>
            <a:off x="8179104" y="6369724"/>
            <a:ext cx="176400" cy="151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grpSp>
        <p:nvGrpSpPr>
          <p:cNvPr id="134" name="Group 120">
            <a:extLst>
              <a:ext uri="{FF2B5EF4-FFF2-40B4-BE49-F238E27FC236}">
                <a16:creationId xmlns:a16="http://schemas.microsoft.com/office/drawing/2014/main" id="{D8EDE30C-BDF8-4528-B00D-F31D14B2B44F}"/>
              </a:ext>
            </a:extLst>
          </p:cNvPr>
          <p:cNvGrpSpPr>
            <a:grpSpLocks/>
          </p:cNvGrpSpPr>
          <p:nvPr/>
        </p:nvGrpSpPr>
        <p:grpSpPr bwMode="auto">
          <a:xfrm>
            <a:off x="8654694" y="-37132"/>
            <a:ext cx="2771299" cy="1125172"/>
            <a:chOff x="4071" y="1279"/>
            <a:chExt cx="1124" cy="350"/>
          </a:xfrm>
        </p:grpSpPr>
        <p:pic>
          <p:nvPicPr>
            <p:cNvPr id="135" name="Picture 121" descr="j0432549">
              <a:extLst>
                <a:ext uri="{FF2B5EF4-FFF2-40B4-BE49-F238E27FC236}">
                  <a16:creationId xmlns:a16="http://schemas.microsoft.com/office/drawing/2014/main" id="{B73E540B-81BE-49BF-955B-432A36DE6D0F}"/>
                </a:ext>
              </a:extLst>
            </p:cNvPr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" y="1279"/>
              <a:ext cx="313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Oval 125">
              <a:extLst>
                <a:ext uri="{FF2B5EF4-FFF2-40B4-BE49-F238E27FC236}">
                  <a16:creationId xmlns:a16="http://schemas.microsoft.com/office/drawing/2014/main" id="{E552F77C-3815-4AA5-B447-E76C0118DD7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0800000">
              <a:off x="4073" y="1566"/>
              <a:ext cx="38" cy="22"/>
            </a:xfrm>
            <a:prstGeom prst="ellipse">
              <a:avLst/>
            </a:prstGeom>
            <a:solidFill>
              <a:schemeClr val="bg2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1051" dirty="0">
                <a:solidFill>
                  <a:prstClr val="black"/>
                </a:solidFill>
              </a:endParaRPr>
            </a:p>
          </p:txBody>
        </p:sp>
        <p:sp>
          <p:nvSpPr>
            <p:cNvPr id="137" name="Oval 133">
              <a:extLst>
                <a:ext uri="{FF2B5EF4-FFF2-40B4-BE49-F238E27FC236}">
                  <a16:creationId xmlns:a16="http://schemas.microsoft.com/office/drawing/2014/main" id="{F87D036A-B672-41CF-98F6-36EDB75DA2CD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>
              <a:off x="4071" y="1366"/>
              <a:ext cx="40" cy="22"/>
            </a:xfrm>
            <a:prstGeom prst="ellipse">
              <a:avLst/>
            </a:prstGeom>
            <a:solidFill>
              <a:schemeClr val="bg2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1051" dirty="0">
                <a:solidFill>
                  <a:prstClr val="black"/>
                </a:solidFill>
              </a:endParaRPr>
            </a:p>
          </p:txBody>
        </p:sp>
      </p:grpSp>
      <p:sp>
        <p:nvSpPr>
          <p:cNvPr id="158" name="Oval 131">
            <a:extLst>
              <a:ext uri="{FF2B5EF4-FFF2-40B4-BE49-F238E27FC236}">
                <a16:creationId xmlns:a16="http://schemas.microsoft.com/office/drawing/2014/main" id="{04A44F03-AF96-4A2F-9F40-5BD0CC46DF0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53835" y="432091"/>
            <a:ext cx="178356" cy="26419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051" dirty="0">
              <a:solidFill>
                <a:prstClr val="black"/>
              </a:solidFill>
            </a:endParaRPr>
          </a:p>
        </p:txBody>
      </p:sp>
      <p:sp>
        <p:nvSpPr>
          <p:cNvPr id="159" name="Oval 131">
            <a:extLst>
              <a:ext uri="{FF2B5EF4-FFF2-40B4-BE49-F238E27FC236}">
                <a16:creationId xmlns:a16="http://schemas.microsoft.com/office/drawing/2014/main" id="{5029FB37-0C81-42D8-96E8-C0C9CE23374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53835" y="117562"/>
            <a:ext cx="178356" cy="26419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051" dirty="0">
              <a:solidFill>
                <a:prstClr val="black"/>
              </a:solidFill>
            </a:endParaRPr>
          </a:p>
        </p:txBody>
      </p:sp>
      <p:sp>
        <p:nvSpPr>
          <p:cNvPr id="204" name="6 Rectángulo">
            <a:extLst>
              <a:ext uri="{FF2B5EF4-FFF2-40B4-BE49-F238E27FC236}">
                <a16:creationId xmlns:a16="http://schemas.microsoft.com/office/drawing/2014/main" id="{CBD978FB-B591-43F6-929D-22F4523DBC97}"/>
              </a:ext>
            </a:extLst>
          </p:cNvPr>
          <p:cNvSpPr/>
          <p:nvPr/>
        </p:nvSpPr>
        <p:spPr>
          <a:xfrm>
            <a:off x="105591" y="434487"/>
            <a:ext cx="7905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Meta: </a:t>
            </a:r>
            <a:r>
              <a:rPr lang="es-CO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CUMPLIMIENTO A LA SENTENCIA FALLO  T-762</a:t>
            </a:r>
            <a:endParaRPr lang="es-CO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" name="Rectangle 181">
            <a:extLst>
              <a:ext uri="{FF2B5EF4-FFF2-40B4-BE49-F238E27FC236}">
                <a16:creationId xmlns:a16="http://schemas.microsoft.com/office/drawing/2014/main" id="{6E81DA30-CFAD-4201-A7F5-EDEDB9F338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6810" y="1051536"/>
            <a:ext cx="4515522" cy="253525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 proyectado vs. Avance Real</a:t>
            </a:r>
          </a:p>
        </p:txBody>
      </p:sp>
      <p:sp>
        <p:nvSpPr>
          <p:cNvPr id="206" name="Rectangle 184">
            <a:extLst>
              <a:ext uri="{FF2B5EF4-FFF2-40B4-BE49-F238E27FC236}">
                <a16:creationId xmlns:a16="http://schemas.microsoft.com/office/drawing/2014/main" id="{F9673626-6B2B-4047-A77B-8A27DA22A8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608" y="1307875"/>
            <a:ext cx="4525397" cy="2404081"/>
          </a:xfrm>
          <a:prstGeom prst="rect">
            <a:avLst/>
          </a:prstGeom>
          <a:solidFill>
            <a:srgbClr val="FFFFFF"/>
          </a:solidFill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 defTabSz="457200" fontAlgn="ctr"/>
            <a:endParaRPr lang="es-CO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7" name="Rectangle 181">
            <a:extLst>
              <a:ext uri="{FF2B5EF4-FFF2-40B4-BE49-F238E27FC236}">
                <a16:creationId xmlns:a16="http://schemas.microsoft.com/office/drawing/2014/main" id="{AA9E7300-5E4C-4719-9C2F-5042167727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81707" y="1051536"/>
            <a:ext cx="2947220" cy="253525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Próximos hitos</a:t>
            </a:r>
          </a:p>
        </p:txBody>
      </p:sp>
      <p:sp>
        <p:nvSpPr>
          <p:cNvPr id="208" name="Rectangle 184">
            <a:extLst>
              <a:ext uri="{FF2B5EF4-FFF2-40B4-BE49-F238E27FC236}">
                <a16:creationId xmlns:a16="http://schemas.microsoft.com/office/drawing/2014/main" id="{BF11448B-B67D-4E74-8F28-746C25863E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7532" y="1314990"/>
            <a:ext cx="2955569" cy="2404081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 algn="just" defTabSz="457200" fontAlgn="ctr"/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 defTabSz="457200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Visitas de seguimiento.</a:t>
            </a:r>
          </a:p>
          <a:p>
            <a:pPr marL="171450" indent="-171450" algn="just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 defTabSz="457200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Entrega del establecimiento</a:t>
            </a:r>
          </a:p>
          <a:p>
            <a:pPr algn="just" defTabSz="457200" fontAlgn="ctr"/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457200" fontAlgn="ctr"/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Rectangle 186">
            <a:extLst>
              <a:ext uri="{FF2B5EF4-FFF2-40B4-BE49-F238E27FC236}">
                <a16:creationId xmlns:a16="http://schemas.microsoft.com/office/drawing/2014/main" id="{76721114-C99D-4B0C-B637-AD9B75A5C3AF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7959186" y="1026837"/>
            <a:ext cx="647027" cy="264301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GB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Cron.</a:t>
            </a:r>
          </a:p>
        </p:txBody>
      </p:sp>
      <p:sp>
        <p:nvSpPr>
          <p:cNvPr id="210" name="Rectangle 186">
            <a:extLst>
              <a:ext uri="{FF2B5EF4-FFF2-40B4-BE49-F238E27FC236}">
                <a16:creationId xmlns:a16="http://schemas.microsoft.com/office/drawing/2014/main" id="{E38944E6-6AE5-4C71-8EB1-97C893029254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8684755" y="1026837"/>
            <a:ext cx="578312" cy="264301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GB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Desfase</a:t>
            </a:r>
          </a:p>
        </p:txBody>
      </p:sp>
      <p:sp>
        <p:nvSpPr>
          <p:cNvPr id="211" name="Rectangle 183">
            <a:extLst>
              <a:ext uri="{FF2B5EF4-FFF2-40B4-BE49-F238E27FC236}">
                <a16:creationId xmlns:a16="http://schemas.microsoft.com/office/drawing/2014/main" id="{14D50F74-97A1-401C-B759-5586ECE9AE69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9341609" y="1021587"/>
            <a:ext cx="498009" cy="245529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Status</a:t>
            </a:r>
          </a:p>
        </p:txBody>
      </p:sp>
      <p:sp>
        <p:nvSpPr>
          <p:cNvPr id="212" name="Rectangle 186">
            <a:extLst>
              <a:ext uri="{FF2B5EF4-FFF2-40B4-BE49-F238E27FC236}">
                <a16:creationId xmlns:a16="http://schemas.microsoft.com/office/drawing/2014/main" id="{3D179B66-D978-40E1-BAC3-E58145CB5E85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9333366" y="1267116"/>
            <a:ext cx="493896" cy="2254557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 marL="182875" indent="-18287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</a:pPr>
            <a:endParaRPr lang="en-GB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3" name="Rectangle 181">
            <a:extLst>
              <a:ext uri="{FF2B5EF4-FFF2-40B4-BE49-F238E27FC236}">
                <a16:creationId xmlns:a16="http://schemas.microsoft.com/office/drawing/2014/main" id="{05D6A13E-5C7F-4BA6-B1C3-EC6793A8FD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4971" y="3808084"/>
            <a:ext cx="3009803" cy="253525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Ejecución Financiera</a:t>
            </a:r>
          </a:p>
        </p:txBody>
      </p:sp>
      <p:sp>
        <p:nvSpPr>
          <p:cNvPr id="214" name="Rectangle 181">
            <a:extLst>
              <a:ext uri="{FF2B5EF4-FFF2-40B4-BE49-F238E27FC236}">
                <a16:creationId xmlns:a16="http://schemas.microsoft.com/office/drawing/2014/main" id="{8912D683-1CF3-4816-B230-54C3A77B5B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97111" y="3795908"/>
            <a:ext cx="3032964" cy="266880"/>
          </a:xfrm>
          <a:prstGeom prst="rect">
            <a:avLst/>
          </a:prstGeom>
          <a:solidFill>
            <a:srgbClr val="050153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none" lIns="237744" rIns="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Riesgos y acciones tomadas</a:t>
            </a:r>
          </a:p>
        </p:txBody>
      </p:sp>
      <p:sp>
        <p:nvSpPr>
          <p:cNvPr id="215" name="Rectangle 181">
            <a:extLst>
              <a:ext uri="{FF2B5EF4-FFF2-40B4-BE49-F238E27FC236}">
                <a16:creationId xmlns:a16="http://schemas.microsoft.com/office/drawing/2014/main" id="{D683794F-A7AD-4949-A5A5-2A8692D48E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83677" y="3789184"/>
            <a:ext cx="3860126" cy="264301"/>
          </a:xfrm>
          <a:prstGeom prst="rect">
            <a:avLst/>
          </a:prstGeom>
          <a:solidFill>
            <a:srgbClr val="050153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Decisiones a tomar</a:t>
            </a:r>
          </a:p>
        </p:txBody>
      </p:sp>
      <p:sp>
        <p:nvSpPr>
          <p:cNvPr id="216" name="Rectangle 178">
            <a:extLst>
              <a:ext uri="{FF2B5EF4-FFF2-40B4-BE49-F238E27FC236}">
                <a16:creationId xmlns:a16="http://schemas.microsoft.com/office/drawing/2014/main" id="{F0CEAC78-4C5A-4828-87E5-7DA3398204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22412" y="4061609"/>
            <a:ext cx="3821391" cy="175563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lIns="45720" tIns="91440" rIns="45720"/>
          <a:lstStyle/>
          <a:p>
            <a:pPr marL="228594" indent="-228594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7" name="Rectangle 178">
            <a:extLst>
              <a:ext uri="{FF2B5EF4-FFF2-40B4-BE49-F238E27FC236}">
                <a16:creationId xmlns:a16="http://schemas.microsoft.com/office/drawing/2014/main" id="{EF888B13-3F62-4046-A80E-4B4E30AEDF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97111" y="4062788"/>
            <a:ext cx="3032964" cy="2174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lIns="45720" tIns="91440" rIns="45720"/>
          <a:lstStyle/>
          <a:p>
            <a:pPr marL="228594" indent="-228594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8" name="Rectangle 186">
            <a:extLst>
              <a:ext uri="{FF2B5EF4-FFF2-40B4-BE49-F238E27FC236}">
                <a16:creationId xmlns:a16="http://schemas.microsoft.com/office/drawing/2014/main" id="{8030DAD5-BDC4-4BBB-AAF0-90FACB0AADA9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8688929" y="1290262"/>
            <a:ext cx="608734" cy="2003468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s-ES" sz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219" name="Rectangle 186">
            <a:extLst>
              <a:ext uri="{FF2B5EF4-FFF2-40B4-BE49-F238E27FC236}">
                <a16:creationId xmlns:a16="http://schemas.microsoft.com/office/drawing/2014/main" id="{447C6A62-99ED-437F-A972-3669577241F4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7921055" y="1314990"/>
            <a:ext cx="685157" cy="2387424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7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n-GB" sz="7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7/11/2019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7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n-GB" sz="7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14/11/2019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0" name="CuadroTexto 219">
            <a:extLst>
              <a:ext uri="{FF2B5EF4-FFF2-40B4-BE49-F238E27FC236}">
                <a16:creationId xmlns:a16="http://schemas.microsoft.com/office/drawing/2014/main" id="{5FC48DE7-0EEB-4320-9D9A-77DA546D4753}"/>
              </a:ext>
            </a:extLst>
          </p:cNvPr>
          <p:cNvSpPr txBox="1"/>
          <p:nvPr/>
        </p:nvSpPr>
        <p:spPr>
          <a:xfrm>
            <a:off x="437942" y="4246466"/>
            <a:ext cx="253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Etapa 1: 100%</a:t>
            </a:r>
          </a:p>
          <a:p>
            <a:pPr algn="just"/>
            <a:r>
              <a:rPr lang="es-CO" sz="1200" dirty="0"/>
              <a:t>Etapa 2: 88.02% ejecutado de la etapa de obra. vs Programado el 90%. El Corte de Obra N° 11 no fue claro. Se están subsanando observaciones.</a:t>
            </a:r>
          </a:p>
        </p:txBody>
      </p:sp>
      <p:pic>
        <p:nvPicPr>
          <p:cNvPr id="221" name="Imagen 220">
            <a:extLst>
              <a:ext uri="{FF2B5EF4-FFF2-40B4-BE49-F238E27FC236}">
                <a16:creationId xmlns:a16="http://schemas.microsoft.com/office/drawing/2014/main" id="{7F19B5A0-6494-4604-87F1-32A93939E7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394" y="1427859"/>
            <a:ext cx="4496354" cy="15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2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aZLETAeU.54Z91u7Se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aZLETAeU.54Z91u7Se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mB_Lj_bE6SuG_W7A.N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nwk0joAEy9gzqZz4ZO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nwk0joAEy9gzqZz4ZOE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AE79D6F62744A90ED38F7A4107209" ma:contentTypeVersion="8" ma:contentTypeDescription="Create a new document." ma:contentTypeScope="" ma:versionID="c0583f2f575c464155c1962f22a9c21d">
  <xsd:schema xmlns:xsd="http://www.w3.org/2001/XMLSchema" xmlns:xs="http://www.w3.org/2001/XMLSchema" xmlns:p="http://schemas.microsoft.com/office/2006/metadata/properties" xmlns:ns3="0381c238-0115-4676-9eac-af3b642ab3a9" targetNamespace="http://schemas.microsoft.com/office/2006/metadata/properties" ma:root="true" ma:fieldsID="b3cfb08cb5f9b9908e5dd0ed550ec1a0" ns3:_="">
    <xsd:import namespace="0381c238-0115-4676-9eac-af3b642ab3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1c238-0115-4676-9eac-af3b642ab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07AD7B-8C70-4A8D-8508-A4A33D9C3A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892A36-F7E2-458C-BF50-9C0D0DBB8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81c238-0115-4676-9eac-af3b642ab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6CAC43-FD0A-4CFB-A12C-A955837C744A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0381c238-0115-4676-9eac-af3b642ab3a9"/>
    <ds:schemaRef ds:uri="http://schemas.microsoft.com/office/2006/metadata/propertie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379</Words>
  <Application>Microsoft Office PowerPoint</Application>
  <PresentationFormat>Panorámica</PresentationFormat>
  <Paragraphs>71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Milena Castaneda Moreno</dc:creator>
  <cp:lastModifiedBy>HP</cp:lastModifiedBy>
  <cp:revision>65</cp:revision>
  <cp:lastPrinted>2019-10-29T22:15:30Z</cp:lastPrinted>
  <dcterms:created xsi:type="dcterms:W3CDTF">2019-06-28T15:32:40Z</dcterms:created>
  <dcterms:modified xsi:type="dcterms:W3CDTF">2020-04-14T01:04:17Z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0x010100B05AE79D6F62744A90ED38F7A4107209</vt:lpwstr>
  </property>
</Properties>
</file>